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9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3150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916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52452" y="599725"/>
            <a:ext cx="368170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-533543" y="1740098"/>
            <a:ext cx="5650933" cy="3522185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24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1621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358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500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319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027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5736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58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274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 smtClean="0"/>
              <a:t>Mintaszöveg szerkesztése</a:t>
            </a:r>
          </a:p>
          <a:p>
            <a:pPr lvl="1"/>
            <a:r>
              <a:rPr lang="hu-HU" dirty="0" smtClean="0"/>
              <a:t>Második szint</a:t>
            </a:r>
          </a:p>
          <a:p>
            <a:pPr lvl="2"/>
            <a:r>
              <a:rPr lang="hu-HU" dirty="0" smtClean="0"/>
              <a:t>Harmadik szint</a:t>
            </a:r>
          </a:p>
          <a:p>
            <a:pPr lvl="3"/>
            <a:r>
              <a:rPr lang="hu-HU" dirty="0" smtClean="0"/>
              <a:t>Negyedik szint</a:t>
            </a:r>
          </a:p>
          <a:p>
            <a:pPr lvl="4"/>
            <a:r>
              <a:rPr lang="hu-HU" dirty="0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991DDFC-5326-4F7F-A001-5EB0539B4CEB}" type="datetimeFigureOut">
              <a:rPr lang="hu-HU" smtClean="0"/>
              <a:t>2022. 03. 21.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157A0B6-4C0F-42E6-B550-288657A48588}" type="slidenum">
              <a:rPr lang="hu-HU" smtClean="0"/>
              <a:t>‹#›</a:t>
            </a:fld>
            <a:endParaRPr lang="hu-HU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975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000" dirty="0" smtClean="0">
                <a:latin typeface="Franklin Gothic Demi" panose="020B0703020102020204" pitchFamily="34" charset="0"/>
              </a:rPr>
              <a:t>GUIDE</a:t>
            </a:r>
            <a:endParaRPr lang="hu-HU" sz="6000" dirty="0">
              <a:latin typeface="Franklin Gothic Demi" panose="020B0703020102020204" pitchFamily="34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2400" dirty="0" err="1">
                <a:latin typeface="Franklin Gothic Demi" panose="020B0703020102020204" pitchFamily="34" charset="0"/>
              </a:rPr>
              <a:t>Graphical</a:t>
            </a:r>
            <a:r>
              <a:rPr lang="hu-HU" sz="2400" dirty="0">
                <a:latin typeface="Franklin Gothic Demi" panose="020B0703020102020204" pitchFamily="34" charset="0"/>
              </a:rPr>
              <a:t> User Interface </a:t>
            </a:r>
            <a:r>
              <a:rPr lang="hu-HU" sz="2400" dirty="0" err="1">
                <a:latin typeface="Franklin Gothic Demi" panose="020B0703020102020204" pitchFamily="34" charset="0"/>
              </a:rPr>
              <a:t>Development</a:t>
            </a:r>
            <a:r>
              <a:rPr lang="hu-HU" sz="2400" dirty="0">
                <a:latin typeface="Franklin Gothic Demi" panose="020B0703020102020204" pitchFamily="34" charset="0"/>
              </a:rPr>
              <a:t> </a:t>
            </a:r>
            <a:r>
              <a:rPr lang="hu-HU" sz="2400" dirty="0" err="1">
                <a:latin typeface="Franklin Gothic Demi" panose="020B0703020102020204" pitchFamily="34" charset="0"/>
              </a:rPr>
              <a:t>Environment</a:t>
            </a:r>
            <a:endParaRPr lang="hu-HU" sz="2400" dirty="0">
              <a:latin typeface="Franklin Gothic Demi" panose="020B0703020102020204" pitchFamily="34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581191" y="5444837"/>
            <a:ext cx="152317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Kércsi</a:t>
            </a:r>
            <a:r>
              <a:rPr lang="hu-H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Bence</a:t>
            </a:r>
          </a:p>
          <a:p>
            <a:r>
              <a:rPr lang="hu-H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Nyíri Beáta</a:t>
            </a: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>
          <a:xfrm rot="16200000">
            <a:off x="-672979" y="1879533"/>
            <a:ext cx="5650933" cy="3243312"/>
          </a:xfr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endParaRPr lang="hu-HU" dirty="0" smtClean="0">
              <a:solidFill>
                <a:schemeClr val="bg1"/>
              </a:solidFill>
            </a:endParaRPr>
          </a:p>
          <a:p>
            <a:pPr marL="0" indent="0" algn="just">
              <a:spcAft>
                <a:spcPts val="1200"/>
              </a:spcAft>
              <a:buNone/>
            </a:pPr>
            <a:endParaRPr lang="hu-HU" dirty="0" smtClean="0">
              <a:solidFill>
                <a:schemeClr val="bg1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hu-HU" sz="1600" dirty="0" smtClean="0">
                <a:solidFill>
                  <a:schemeClr val="bg1"/>
                </a:solidFill>
              </a:rPr>
              <a:t>A </a:t>
            </a:r>
            <a:r>
              <a:rPr lang="hu-HU" sz="1600" dirty="0">
                <a:solidFill>
                  <a:schemeClr val="bg1"/>
                </a:solidFill>
              </a:rPr>
              <a:t>szerkesztőben ha kétszer kattintunk bármelyik tagra, akkor megjelennek a tulajdonságok.</a:t>
            </a:r>
          </a:p>
          <a:p>
            <a:pPr algn="just">
              <a:spcAft>
                <a:spcPts val="1200"/>
              </a:spcAft>
            </a:pPr>
            <a:r>
              <a:rPr lang="hu-HU" sz="1600" dirty="0">
                <a:solidFill>
                  <a:schemeClr val="bg1"/>
                </a:solidFill>
              </a:rPr>
              <a:t>Ezeket </a:t>
            </a:r>
            <a:r>
              <a:rPr lang="hu-HU" sz="1600" dirty="0" smtClean="0">
                <a:solidFill>
                  <a:schemeClr val="bg1"/>
                </a:solidFill>
              </a:rPr>
              <a:t>megváltoztathatjuk és </a:t>
            </a:r>
            <a:r>
              <a:rPr lang="hu-HU" sz="1600" dirty="0">
                <a:solidFill>
                  <a:schemeClr val="bg1"/>
                </a:solidFill>
              </a:rPr>
              <a:t>hivatkozhatunk az értékükre kódolás </a:t>
            </a:r>
            <a:r>
              <a:rPr lang="hu-HU" sz="1600" dirty="0" smtClean="0">
                <a:solidFill>
                  <a:schemeClr val="bg1"/>
                </a:solidFill>
              </a:rPr>
              <a:t>közben.</a:t>
            </a:r>
          </a:p>
          <a:p>
            <a:pPr algn="just">
              <a:spcAft>
                <a:spcPts val="0"/>
              </a:spcAft>
            </a:pPr>
            <a:r>
              <a:rPr lang="hu-HU" sz="1600" dirty="0" smtClean="0">
                <a:solidFill>
                  <a:schemeClr val="bg1"/>
                </a:solidFill>
              </a:rPr>
              <a:t>Két fontos tulajdonság: </a:t>
            </a:r>
          </a:p>
          <a:p>
            <a:pPr marL="324000" lvl="1" indent="0" algn="just">
              <a:spcAft>
                <a:spcPts val="1200"/>
              </a:spcAft>
              <a:buNone/>
            </a:pPr>
            <a:r>
              <a:rPr lang="hu-HU" b="1" i="1" dirty="0" smtClean="0">
                <a:solidFill>
                  <a:schemeClr val="bg1"/>
                </a:solidFill>
              </a:rPr>
              <a:t>String</a:t>
            </a:r>
            <a:r>
              <a:rPr lang="hu-HU" dirty="0" smtClean="0">
                <a:solidFill>
                  <a:schemeClr val="bg1"/>
                </a:solidFill>
              </a:rPr>
              <a:t> és </a:t>
            </a:r>
            <a:r>
              <a:rPr lang="hu-HU" b="1" i="1" dirty="0" smtClean="0">
                <a:solidFill>
                  <a:schemeClr val="bg1"/>
                </a:solidFill>
              </a:rPr>
              <a:t>Tag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  <a:r>
              <a:rPr lang="hu-HU" sz="1400" dirty="0">
                <a:solidFill>
                  <a:schemeClr val="bg1"/>
                </a:solidFill>
              </a:rPr>
              <a:t> </a:t>
            </a:r>
          </a:p>
          <a:p>
            <a:pPr algn="just"/>
            <a:r>
              <a:rPr lang="hu-HU" sz="1600" b="1" i="1" dirty="0" err="1" smtClean="0">
                <a:solidFill>
                  <a:schemeClr val="bg1"/>
                </a:solidFill>
              </a:rPr>
              <a:t>Resize</a:t>
            </a:r>
            <a:r>
              <a:rPr lang="hu-HU" sz="1600" dirty="0" smtClean="0">
                <a:solidFill>
                  <a:schemeClr val="bg1"/>
                </a:solidFill>
              </a:rPr>
              <a:t>: </a:t>
            </a:r>
            <a:r>
              <a:rPr lang="hu-HU" sz="1600" dirty="0">
                <a:solidFill>
                  <a:schemeClr val="bg1"/>
                </a:solidFill>
              </a:rPr>
              <a:t>alapból ki van kapcsolva</a:t>
            </a:r>
            <a:r>
              <a:rPr lang="hu-HU" sz="1600" dirty="0" smtClean="0">
                <a:solidFill>
                  <a:schemeClr val="bg1"/>
                </a:solidFill>
              </a:rPr>
              <a:t>, </a:t>
            </a:r>
            <a:r>
              <a:rPr lang="hu-HU" sz="1600" dirty="0">
                <a:solidFill>
                  <a:schemeClr val="bg1"/>
                </a:solidFill>
              </a:rPr>
              <a:t>ha bekapcsoljuk, akkor a felhasználó át tudja méretezni az ablakot.</a:t>
            </a:r>
          </a:p>
          <a:p>
            <a:pPr algn="just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0"/>
          <a:stretch/>
        </p:blipFill>
        <p:spPr>
          <a:xfrm>
            <a:off x="4253403" y="1179000"/>
            <a:ext cx="3685194" cy="450000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1" b="-3007"/>
          <a:stretch/>
        </p:blipFill>
        <p:spPr>
          <a:xfrm>
            <a:off x="8138983" y="1465966"/>
            <a:ext cx="3748703" cy="4500000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8283388" y="3684493"/>
            <a:ext cx="3604298" cy="24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8283388" y="4114799"/>
            <a:ext cx="3604298" cy="24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537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4800" dirty="0" smtClean="0">
                <a:latin typeface="Franklin Gothic Demi" panose="020B0703020102020204" pitchFamily="34" charset="0"/>
              </a:rPr>
              <a:t>Sokszög</a:t>
            </a:r>
            <a:r>
              <a:rPr lang="hu-HU" sz="3200" b="1" dirty="0" smtClean="0"/>
              <a:t> </a:t>
            </a:r>
            <a:r>
              <a:rPr lang="hu-HU" sz="4800" dirty="0" smtClean="0">
                <a:latin typeface="Franklin Gothic Demi" panose="020B0703020102020204" pitchFamily="34" charset="0"/>
              </a:rPr>
              <a:t>kirajzolása</a:t>
            </a:r>
            <a:endParaRPr lang="hu-HU" sz="3200" dirty="0">
              <a:latin typeface="Franklin Gothic Demi" panose="020B0703020102020204" pitchFamily="34" charset="0"/>
            </a:endParaRP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>
                <a:latin typeface="Franklin Gothic Demi" panose="020B0703020102020204" pitchFamily="34" charset="0"/>
              </a:rPr>
              <a:t>Példa</a:t>
            </a:r>
            <a:endParaRPr lang="hu-HU" sz="1800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3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üggőleges szöveg helye 3"/>
          <p:cNvSpPr>
            <a:spLocks noGrp="1"/>
          </p:cNvSpPr>
          <p:nvPr>
            <p:ph type="body" orient="vert" idx="1"/>
          </p:nvPr>
        </p:nvSpPr>
        <p:spPr>
          <a:xfrm rot="16200000">
            <a:off x="-689686" y="1896240"/>
            <a:ext cx="5650933" cy="320989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hu-HU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 smtClean="0">
              <a:solidFill>
                <a:schemeClr val="bg1"/>
              </a:solidFill>
            </a:endParaRPr>
          </a:p>
          <a:p>
            <a:pPr marL="342900" indent="-342900" algn="just">
              <a:spcAft>
                <a:spcPts val="3000"/>
              </a:spcAft>
              <a:buFont typeface="+mj-lt"/>
              <a:buAutoNum type="arabicPeriod"/>
            </a:pPr>
            <a:r>
              <a:rPr lang="hu-HU" sz="1750" dirty="0">
                <a:solidFill>
                  <a:schemeClr val="bg1"/>
                </a:solidFill>
              </a:rPr>
              <a:t>K</a:t>
            </a:r>
            <a:r>
              <a:rPr lang="hu-HU" sz="1750" dirty="0" smtClean="0">
                <a:solidFill>
                  <a:schemeClr val="bg1"/>
                </a:solidFill>
              </a:rPr>
              <a:t>észítsünk egy új </a:t>
            </a:r>
            <a:r>
              <a:rPr lang="hu-HU" sz="1750" dirty="0" err="1" smtClean="0">
                <a:solidFill>
                  <a:schemeClr val="bg1"/>
                </a:solidFill>
              </a:rPr>
              <a:t>blank</a:t>
            </a:r>
            <a:r>
              <a:rPr lang="hu-HU" sz="1750" dirty="0" smtClean="0">
                <a:solidFill>
                  <a:schemeClr val="bg1"/>
                </a:solidFill>
              </a:rPr>
              <a:t> GUI-t.</a:t>
            </a:r>
          </a:p>
          <a:p>
            <a:pPr marL="342900" lvl="0" indent="-342900" algn="just">
              <a:spcAft>
                <a:spcPts val="3000"/>
              </a:spcAft>
              <a:buFont typeface="+mj-lt"/>
              <a:buAutoNum type="arabicPeriod"/>
            </a:pPr>
            <a:r>
              <a:rPr lang="hu-HU" sz="1750" dirty="0">
                <a:solidFill>
                  <a:schemeClr val="bg1"/>
                </a:solidFill>
              </a:rPr>
              <a:t>R</a:t>
            </a:r>
            <a:r>
              <a:rPr lang="hu-HU" sz="1750" dirty="0" smtClean="0">
                <a:solidFill>
                  <a:schemeClr val="bg1"/>
                </a:solidFill>
              </a:rPr>
              <a:t>akjunk le </a:t>
            </a:r>
            <a:r>
              <a:rPr lang="hu-HU" sz="1750" dirty="0">
                <a:solidFill>
                  <a:schemeClr val="bg1"/>
                </a:solidFill>
              </a:rPr>
              <a:t>egy „</a:t>
            </a:r>
            <a:r>
              <a:rPr lang="hu-HU" sz="1750" dirty="0" err="1">
                <a:solidFill>
                  <a:schemeClr val="bg1"/>
                </a:solidFill>
              </a:rPr>
              <a:t>Axes</a:t>
            </a:r>
            <a:r>
              <a:rPr lang="hu-HU" sz="1750" dirty="0">
                <a:solidFill>
                  <a:schemeClr val="bg1"/>
                </a:solidFill>
              </a:rPr>
              <a:t>” és egy „</a:t>
            </a:r>
            <a:r>
              <a:rPr lang="hu-HU" sz="1750" dirty="0" err="1">
                <a:solidFill>
                  <a:schemeClr val="bg1"/>
                </a:solidFill>
              </a:rPr>
              <a:t>Push</a:t>
            </a:r>
            <a:r>
              <a:rPr lang="hu-HU" sz="1750" dirty="0">
                <a:solidFill>
                  <a:schemeClr val="bg1"/>
                </a:solidFill>
              </a:rPr>
              <a:t> </a:t>
            </a:r>
            <a:r>
              <a:rPr lang="hu-HU" sz="1750" dirty="0" err="1">
                <a:solidFill>
                  <a:schemeClr val="bg1"/>
                </a:solidFill>
              </a:rPr>
              <a:t>Button</a:t>
            </a:r>
            <a:r>
              <a:rPr lang="hu-HU" sz="1750" dirty="0">
                <a:solidFill>
                  <a:schemeClr val="bg1"/>
                </a:solidFill>
              </a:rPr>
              <a:t>” </a:t>
            </a:r>
            <a:r>
              <a:rPr lang="hu-HU" sz="1750" dirty="0" smtClean="0">
                <a:solidFill>
                  <a:schemeClr val="bg1"/>
                </a:solidFill>
              </a:rPr>
              <a:t>elemet.</a:t>
            </a:r>
            <a:endParaRPr lang="hu-HU" sz="1750" dirty="0">
              <a:solidFill>
                <a:schemeClr val="bg1"/>
              </a:solidFill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hu-HU" sz="1750" dirty="0">
                <a:solidFill>
                  <a:schemeClr val="bg1"/>
                </a:solidFill>
              </a:rPr>
              <a:t>M</a:t>
            </a:r>
            <a:r>
              <a:rPr lang="hu-HU" sz="1750" dirty="0" smtClean="0">
                <a:solidFill>
                  <a:schemeClr val="bg1"/>
                </a:solidFill>
              </a:rPr>
              <a:t>entsük el.</a:t>
            </a:r>
            <a:endParaRPr lang="hu-HU" sz="175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1" y="1324295"/>
            <a:ext cx="7740071" cy="43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>
          <a:xfrm rot="16200000">
            <a:off x="-592706" y="1799259"/>
            <a:ext cx="5650933" cy="3403860"/>
          </a:xfrm>
        </p:spPr>
        <p:txBody>
          <a:bodyPr/>
          <a:lstStyle/>
          <a:p>
            <a:pPr marL="342900" indent="-342900" algn="just">
              <a:spcAft>
                <a:spcPts val="0"/>
              </a:spcAft>
              <a:buFont typeface="+mj-lt"/>
              <a:buAutoNum type="arabicPeriod" startAt="4"/>
            </a:pPr>
            <a:endParaRPr lang="hu-HU" dirty="0" smtClean="0">
              <a:solidFill>
                <a:schemeClr val="bg1"/>
              </a:solidFill>
            </a:endParaRPr>
          </a:p>
          <a:p>
            <a:pPr marL="342900" indent="-342900" algn="just">
              <a:spcAft>
                <a:spcPts val="0"/>
              </a:spcAft>
              <a:buFont typeface="+mj-lt"/>
              <a:buAutoNum type="arabicPeriod" startAt="4"/>
            </a:pPr>
            <a:endParaRPr lang="hu-HU" dirty="0">
              <a:solidFill>
                <a:schemeClr val="bg1"/>
              </a:solidFill>
            </a:endParaRPr>
          </a:p>
          <a:p>
            <a:pPr marL="342900" indent="-342900" algn="just">
              <a:spcAft>
                <a:spcPts val="0"/>
              </a:spcAft>
              <a:buFont typeface="+mj-lt"/>
              <a:buAutoNum type="arabicPeriod" startAt="4"/>
            </a:pPr>
            <a:r>
              <a:rPr lang="hu-HU" dirty="0" err="1" smtClean="0">
                <a:solidFill>
                  <a:schemeClr val="bg1"/>
                </a:solidFill>
              </a:rPr>
              <a:t>Push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Button-ra</a:t>
            </a:r>
            <a:r>
              <a:rPr lang="hu-HU" dirty="0">
                <a:solidFill>
                  <a:schemeClr val="bg1"/>
                </a:solidFill>
              </a:rPr>
              <a:t> jobbklikk </a:t>
            </a:r>
          </a:p>
          <a:p>
            <a:pPr marL="0" indent="0" algn="just">
              <a:spcAft>
                <a:spcPts val="1800"/>
              </a:spcAft>
              <a:buNone/>
            </a:pP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hu-HU" dirty="0" smtClean="0">
                <a:solidFill>
                  <a:schemeClr val="bg1"/>
                </a:solidFill>
                <a:sym typeface="Wingdings" panose="05000000000000000000" pitchFamily="2" charset="2"/>
              </a:rPr>
              <a:t>     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View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Callbacks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Callback</a:t>
            </a:r>
            <a:endParaRPr lang="hu-HU" dirty="0" smtClean="0">
              <a:solidFill>
                <a:schemeClr val="bg1"/>
              </a:solidFill>
            </a:endParaRPr>
          </a:p>
          <a:p>
            <a:pPr marL="342900" lvl="0" indent="-342900" algn="just">
              <a:buFont typeface="+mj-lt"/>
              <a:buAutoNum type="arabicPeriod" startAt="5"/>
            </a:pPr>
            <a:r>
              <a:rPr lang="hu-HU" dirty="0">
                <a:solidFill>
                  <a:schemeClr val="bg1"/>
                </a:solidFill>
              </a:rPr>
              <a:t>I</a:t>
            </a:r>
            <a:r>
              <a:rPr lang="hu-HU" dirty="0" smtClean="0">
                <a:solidFill>
                  <a:schemeClr val="bg1"/>
                </a:solidFill>
              </a:rPr>
              <a:t>de </a:t>
            </a:r>
            <a:r>
              <a:rPr lang="hu-HU" dirty="0">
                <a:solidFill>
                  <a:schemeClr val="bg1"/>
                </a:solidFill>
              </a:rPr>
              <a:t>írjuk a kódot, ami akkor fut le, ha megnyomjuk a gombot:</a:t>
            </a:r>
          </a:p>
          <a:p>
            <a:pPr marL="0" indent="0" algn="just">
              <a:buNone/>
            </a:pPr>
            <a:endParaRPr lang="hu-HU" b="1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hu-HU" sz="17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sides</a:t>
            </a:r>
            <a:r>
              <a:rPr lang="hu-HU" sz="17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6;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hu-HU" sz="17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hu-HU" sz="17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	</a:t>
            </a:r>
            <a:r>
              <a:rPr lang="hu-HU" sz="17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(0,2*pi,</a:t>
            </a:r>
            <a:b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sides+1</a:t>
            </a:r>
            <a:r>
              <a:rPr lang="hu-HU" sz="17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hu-HU" sz="17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hu-HU" sz="17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ones</a:t>
            </a:r>
            <a:r>
              <a:rPr lang="hu-HU" sz="17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(1,sides+1);</a:t>
            </a:r>
          </a:p>
          <a:p>
            <a:pPr marL="0" indent="0">
              <a:buNone/>
            </a:pPr>
            <a:r>
              <a:rPr lang="hu-HU" sz="17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polar</a:t>
            </a:r>
            <a:r>
              <a:rPr lang="hu-HU" sz="17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sz="17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theta,r</a:t>
            </a:r>
            <a:r>
              <a:rPr lang="hu-HU" sz="17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algn="just">
              <a:buNone/>
            </a:pPr>
            <a:r>
              <a:rPr lang="hu-HU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73" y="675722"/>
            <a:ext cx="7063668" cy="56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4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0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>
          <a:xfrm rot="16200000">
            <a:off x="607898" y="737207"/>
            <a:ext cx="3129658" cy="3283784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 startAt="6"/>
            </a:pPr>
            <a:endParaRPr lang="hu-HU" dirty="0" smtClean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 startAt="6"/>
            </a:pPr>
            <a:endParaRPr lang="hu-HU" dirty="0">
              <a:solidFill>
                <a:schemeClr val="bg1"/>
              </a:solidFill>
            </a:endParaRPr>
          </a:p>
          <a:p>
            <a:pPr marL="342900" lvl="0" indent="-342900">
              <a:spcAft>
                <a:spcPts val="1800"/>
              </a:spcAft>
              <a:buFont typeface="+mj-lt"/>
              <a:buAutoNum type="arabicPeriod" startAt="6"/>
            </a:pPr>
            <a:r>
              <a:rPr lang="hu-HU" dirty="0" smtClean="0">
                <a:solidFill>
                  <a:schemeClr val="bg1"/>
                </a:solidFill>
              </a:rPr>
              <a:t>A </a:t>
            </a:r>
            <a:r>
              <a:rPr lang="hu-HU" dirty="0">
                <a:solidFill>
                  <a:schemeClr val="bg1"/>
                </a:solidFill>
              </a:rPr>
              <a:t>sokszögünk </a:t>
            </a:r>
            <a:r>
              <a:rPr lang="hu-HU" dirty="0" err="1">
                <a:solidFill>
                  <a:schemeClr val="bg1"/>
                </a:solidFill>
              </a:rPr>
              <a:t>polárkoordinátarendszerben</a:t>
            </a:r>
            <a:r>
              <a:rPr lang="hu-HU" dirty="0">
                <a:solidFill>
                  <a:schemeClr val="bg1"/>
                </a:solidFill>
              </a:rPr>
              <a:t> fog kirajzolódni, a </a:t>
            </a:r>
            <a:r>
              <a:rPr lang="hu-HU" dirty="0" err="1">
                <a:solidFill>
                  <a:schemeClr val="bg1"/>
                </a:solidFill>
              </a:rPr>
              <a:t>default</a:t>
            </a:r>
            <a:r>
              <a:rPr lang="hu-HU" dirty="0">
                <a:solidFill>
                  <a:schemeClr val="bg1"/>
                </a:solidFill>
              </a:rPr>
              <a:t> viszont nem ez, ezért változik meg a gomb megnyomása után. Ezt az </a:t>
            </a:r>
            <a:r>
              <a:rPr lang="hu-HU" dirty="0" err="1">
                <a:solidFill>
                  <a:schemeClr val="bg1"/>
                </a:solidFill>
              </a:rPr>
              <a:t>opening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functionban</a:t>
            </a:r>
            <a:r>
              <a:rPr lang="hu-HU" dirty="0">
                <a:solidFill>
                  <a:schemeClr val="bg1"/>
                </a:solidFill>
              </a:rPr>
              <a:t> állíthatjuk át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53" y="574123"/>
            <a:ext cx="6279313" cy="166983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79" y="2360313"/>
            <a:ext cx="5343878" cy="4275102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30834" y="4045527"/>
            <a:ext cx="3283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accent2"/>
              </a:buClr>
              <a:buFont typeface="+mj-lt"/>
              <a:buAutoNum type="arabicPeriod" startAt="7"/>
            </a:pPr>
            <a:r>
              <a:rPr lang="hu-HU" dirty="0" smtClean="0">
                <a:solidFill>
                  <a:schemeClr val="bg1"/>
                </a:solidFill>
              </a:rPr>
              <a:t>Mentsük, futtassuk és már </a:t>
            </a:r>
            <a:r>
              <a:rPr lang="hu-HU" dirty="0" err="1" smtClean="0">
                <a:solidFill>
                  <a:schemeClr val="bg1"/>
                </a:solidFill>
              </a:rPr>
              <a:t>polárkoordinátarendszert</a:t>
            </a:r>
            <a:r>
              <a:rPr lang="hu-HU" dirty="0" smtClean="0">
                <a:solidFill>
                  <a:schemeClr val="bg1"/>
                </a:solidFill>
              </a:rPr>
              <a:t> fog mutatni.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48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>
          <a:xfrm rot="16200000">
            <a:off x="-593027" y="1799582"/>
            <a:ext cx="5650933" cy="34032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200"/>
              </a:spcAft>
              <a:buNone/>
            </a:pPr>
            <a:r>
              <a:rPr lang="hu-HU" dirty="0">
                <a:solidFill>
                  <a:schemeClr val="bg1"/>
                </a:solidFill>
              </a:rPr>
              <a:t>Módosítsuk úgy, hogy a </a:t>
            </a:r>
            <a:r>
              <a:rPr lang="hu-HU" dirty="0" smtClean="0">
                <a:solidFill>
                  <a:schemeClr val="bg1"/>
                </a:solidFill>
              </a:rPr>
              <a:t>felhasználó </a:t>
            </a:r>
            <a:r>
              <a:rPr lang="hu-HU" dirty="0">
                <a:solidFill>
                  <a:schemeClr val="bg1"/>
                </a:solidFill>
              </a:rPr>
              <a:t>adhassa meg az oldalak számát</a:t>
            </a:r>
            <a:r>
              <a:rPr lang="hu-HU" dirty="0" smtClean="0">
                <a:solidFill>
                  <a:schemeClr val="bg1"/>
                </a:solidFill>
              </a:rPr>
              <a:t>!</a:t>
            </a:r>
            <a:endParaRPr lang="hu-HU" dirty="0">
              <a:solidFill>
                <a:schemeClr val="bg1"/>
              </a:solidFill>
            </a:endParaRPr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 startAt="8"/>
            </a:pPr>
            <a:r>
              <a:rPr lang="hu-HU" sz="1600" dirty="0" smtClean="0">
                <a:solidFill>
                  <a:schemeClr val="bg1"/>
                </a:solidFill>
              </a:rPr>
              <a:t>Rakjunk le </a:t>
            </a:r>
            <a:r>
              <a:rPr lang="hu-HU" sz="1600" dirty="0">
                <a:solidFill>
                  <a:schemeClr val="bg1"/>
                </a:solidFill>
              </a:rPr>
              <a:t>egy Static és egy Edit Text elemet. A Static Text </a:t>
            </a:r>
            <a:r>
              <a:rPr lang="hu-HU" sz="1600" dirty="0" err="1">
                <a:solidFill>
                  <a:schemeClr val="bg1"/>
                </a:solidFill>
              </a:rPr>
              <a:t>Stringjét</a:t>
            </a:r>
            <a:r>
              <a:rPr lang="hu-HU" sz="1600" dirty="0">
                <a:solidFill>
                  <a:schemeClr val="bg1"/>
                </a:solidFill>
              </a:rPr>
              <a:t> írjuk át „Oldalak számára”, az Edit Text </a:t>
            </a:r>
            <a:r>
              <a:rPr lang="hu-HU" sz="1600" dirty="0" err="1">
                <a:solidFill>
                  <a:schemeClr val="bg1"/>
                </a:solidFill>
              </a:rPr>
              <a:t>Stringjét</a:t>
            </a:r>
            <a:r>
              <a:rPr lang="hu-HU" sz="1600" dirty="0">
                <a:solidFill>
                  <a:schemeClr val="bg1"/>
                </a:solidFill>
              </a:rPr>
              <a:t> </a:t>
            </a:r>
            <a:r>
              <a:rPr lang="hu-HU" sz="1600" dirty="0" smtClean="0">
                <a:solidFill>
                  <a:schemeClr val="bg1"/>
                </a:solidFill>
              </a:rPr>
              <a:t>hagyjuk </a:t>
            </a:r>
            <a:r>
              <a:rPr lang="hu-HU" sz="1600" dirty="0">
                <a:solidFill>
                  <a:schemeClr val="bg1"/>
                </a:solidFill>
              </a:rPr>
              <a:t>üresen, a Tag-jét pedig átírhatjuk </a:t>
            </a:r>
            <a:r>
              <a:rPr lang="hu-HU" sz="1600" dirty="0" smtClean="0">
                <a:solidFill>
                  <a:schemeClr val="bg1"/>
                </a:solidFill>
              </a:rPr>
              <a:t>valami beszédesebbre</a:t>
            </a:r>
            <a:r>
              <a:rPr lang="hu-HU" sz="1600" dirty="0">
                <a:solidFill>
                  <a:schemeClr val="bg1"/>
                </a:solidFill>
              </a:rPr>
              <a:t>, </a:t>
            </a:r>
            <a:r>
              <a:rPr lang="hu-HU" sz="1600" dirty="0" smtClean="0">
                <a:solidFill>
                  <a:schemeClr val="bg1"/>
                </a:solidFill>
              </a:rPr>
              <a:t>pl. </a:t>
            </a:r>
            <a:r>
              <a:rPr lang="hu-HU" sz="1600" dirty="0">
                <a:solidFill>
                  <a:schemeClr val="bg1"/>
                </a:solidFill>
              </a:rPr>
              <a:t>„</a:t>
            </a:r>
            <a:r>
              <a:rPr lang="hu-HU" sz="1600" dirty="0" err="1">
                <a:solidFill>
                  <a:schemeClr val="bg1"/>
                </a:solidFill>
              </a:rPr>
              <a:t>numSides</a:t>
            </a:r>
            <a:r>
              <a:rPr lang="hu-HU" sz="1600" dirty="0">
                <a:solidFill>
                  <a:schemeClr val="bg1"/>
                </a:solidFill>
              </a:rPr>
              <a:t>”-</a:t>
            </a:r>
            <a:r>
              <a:rPr lang="hu-HU" sz="1600" dirty="0" err="1">
                <a:solidFill>
                  <a:schemeClr val="bg1"/>
                </a:solidFill>
              </a:rPr>
              <a:t>ra</a:t>
            </a:r>
            <a:r>
              <a:rPr lang="hu-HU" sz="1600" dirty="0">
                <a:solidFill>
                  <a:schemeClr val="bg1"/>
                </a:solidFill>
              </a:rPr>
              <a:t>.</a:t>
            </a:r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 startAt="8"/>
            </a:pPr>
            <a:r>
              <a:rPr lang="hu-HU" sz="1600" dirty="0">
                <a:solidFill>
                  <a:schemeClr val="bg1"/>
                </a:solidFill>
              </a:rPr>
              <a:t>Írjuk át a kódot úgy, hogy a gomb megnyomásakor olvassa ki a szövegdobozba írt számot, és aszerint rajzolja ki a </a:t>
            </a:r>
            <a:r>
              <a:rPr lang="hu-HU" sz="1600" dirty="0" smtClean="0">
                <a:solidFill>
                  <a:schemeClr val="bg1"/>
                </a:solidFill>
              </a:rPr>
              <a:t>sokszöget</a:t>
            </a:r>
            <a:r>
              <a:rPr lang="hu-HU" sz="1600" dirty="0">
                <a:solidFill>
                  <a:schemeClr val="bg1"/>
                </a:solidFill>
              </a:rPr>
              <a:t>.</a:t>
            </a:r>
          </a:p>
          <a:p>
            <a:pPr marL="342900" lvl="0" indent="-342900" algn="just">
              <a:buFont typeface="+mj-lt"/>
              <a:buAutoNum type="arabicPeriod" startAt="8"/>
            </a:pPr>
            <a:r>
              <a:rPr lang="hu-HU" sz="1600" dirty="0" smtClean="0">
                <a:solidFill>
                  <a:schemeClr val="bg1"/>
                </a:solidFill>
              </a:rPr>
              <a:t>Figyeljünk arra, hogy a szövegdoboz kiolvasásakor egy </a:t>
            </a:r>
            <a:r>
              <a:rPr lang="hu-HU" sz="1600" dirty="0" err="1" smtClean="0">
                <a:solidFill>
                  <a:schemeClr val="bg1"/>
                </a:solidFill>
              </a:rPr>
              <a:t>Stringet</a:t>
            </a:r>
            <a:r>
              <a:rPr lang="hu-HU" sz="1600" dirty="0" smtClean="0">
                <a:solidFill>
                  <a:schemeClr val="bg1"/>
                </a:solidFill>
              </a:rPr>
              <a:t> kapunk vissza, amit számmá </a:t>
            </a:r>
            <a:r>
              <a:rPr lang="hu-HU" sz="1600" dirty="0">
                <a:solidFill>
                  <a:schemeClr val="bg1"/>
                </a:solidFill>
              </a:rPr>
              <a:t>kell </a:t>
            </a:r>
            <a:r>
              <a:rPr lang="hu-HU" sz="1600" dirty="0" smtClean="0">
                <a:solidFill>
                  <a:schemeClr val="bg1"/>
                </a:solidFill>
              </a:rPr>
              <a:t>alakítanunk.</a:t>
            </a:r>
            <a:endParaRPr lang="hu-HU" sz="1600" dirty="0">
              <a:solidFill>
                <a:schemeClr val="bg1"/>
              </a:solidFill>
            </a:endParaRPr>
          </a:p>
          <a:p>
            <a:pPr algn="just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64" y="2030597"/>
            <a:ext cx="7782888" cy="25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1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05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4800" dirty="0" err="1" smtClean="0">
                <a:latin typeface="Franklin Gothic Demi" panose="020B0703020102020204" pitchFamily="34" charset="0"/>
              </a:rPr>
              <a:t>Checkbox</a:t>
            </a:r>
            <a:r>
              <a:rPr lang="hu-HU" sz="4800" dirty="0" smtClean="0">
                <a:latin typeface="Franklin Gothic Demi" panose="020B0703020102020204" pitchFamily="34" charset="0"/>
              </a:rPr>
              <a:t> és </a:t>
            </a:r>
            <a:r>
              <a:rPr lang="hu-HU" sz="4800" dirty="0" err="1" smtClean="0">
                <a:latin typeface="Franklin Gothic Demi" panose="020B0703020102020204" pitchFamily="34" charset="0"/>
              </a:rPr>
              <a:t>radio</a:t>
            </a:r>
            <a:r>
              <a:rPr lang="hu-HU" sz="4800" dirty="0" smtClean="0">
                <a:latin typeface="Franklin Gothic Demi" panose="020B0703020102020204" pitchFamily="34" charset="0"/>
              </a:rPr>
              <a:t> </a:t>
            </a:r>
            <a:r>
              <a:rPr lang="hu-HU" sz="4800" dirty="0" err="1" smtClean="0">
                <a:latin typeface="Franklin Gothic Demi" panose="020B0703020102020204" pitchFamily="34" charset="0"/>
              </a:rPr>
              <a:t>button</a:t>
            </a:r>
            <a:endParaRPr lang="hu-HU" sz="4800" dirty="0">
              <a:latin typeface="Franklin Gothic Demi" panose="020B0703020102020204" pitchFamily="34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>
                <a:latin typeface="Franklin Gothic Demi" panose="020B0703020102020204" pitchFamily="34" charset="0"/>
              </a:rPr>
              <a:t>példa</a:t>
            </a:r>
            <a:endParaRPr lang="hu-HU" sz="2400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6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üggőleges szöveg helye 3"/>
          <p:cNvSpPr>
            <a:spLocks noGrp="1"/>
          </p:cNvSpPr>
          <p:nvPr>
            <p:ph type="body" orient="vert" idx="1"/>
          </p:nvPr>
        </p:nvSpPr>
        <p:spPr>
          <a:xfrm rot="16200000">
            <a:off x="-648123" y="1854678"/>
            <a:ext cx="5650933" cy="3293024"/>
          </a:xfrm>
        </p:spPr>
        <p:txBody>
          <a:bodyPr>
            <a:normAutofit/>
          </a:bodyPr>
          <a:lstStyle/>
          <a:p>
            <a:pPr algn="just"/>
            <a:endParaRPr lang="hu-HU" dirty="0" smtClean="0">
              <a:solidFill>
                <a:schemeClr val="bg1"/>
              </a:solidFill>
            </a:endParaRPr>
          </a:p>
          <a:p>
            <a:pPr algn="just"/>
            <a:endParaRPr lang="hu-HU" dirty="0">
              <a:solidFill>
                <a:schemeClr val="bg1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hu-HU" sz="1700" dirty="0" smtClean="0">
                <a:solidFill>
                  <a:schemeClr val="bg1"/>
                </a:solidFill>
              </a:rPr>
              <a:t>Több </a:t>
            </a:r>
            <a:r>
              <a:rPr lang="hu-HU" sz="1700" dirty="0" err="1">
                <a:solidFill>
                  <a:schemeClr val="bg1"/>
                </a:solidFill>
              </a:rPr>
              <a:t>Radio</a:t>
            </a:r>
            <a:r>
              <a:rPr lang="hu-HU" sz="1700" dirty="0">
                <a:solidFill>
                  <a:schemeClr val="bg1"/>
                </a:solidFill>
              </a:rPr>
              <a:t> </a:t>
            </a:r>
            <a:r>
              <a:rPr lang="hu-HU" sz="1700" dirty="0" err="1" smtClean="0">
                <a:solidFill>
                  <a:schemeClr val="bg1"/>
                </a:solidFill>
              </a:rPr>
              <a:t>Button-nál</a:t>
            </a:r>
            <a:r>
              <a:rPr lang="hu-HU" sz="1700" dirty="0">
                <a:solidFill>
                  <a:schemeClr val="bg1"/>
                </a:solidFill>
              </a:rPr>
              <a:t> </a:t>
            </a:r>
            <a:r>
              <a:rPr lang="hu-HU" sz="1700" dirty="0" smtClean="0">
                <a:solidFill>
                  <a:schemeClr val="bg1"/>
                </a:solidFill>
              </a:rPr>
              <a:t>használ-</a:t>
            </a:r>
            <a:r>
              <a:rPr lang="hu-HU" sz="1700" dirty="0" err="1" smtClean="0">
                <a:solidFill>
                  <a:schemeClr val="bg1"/>
                </a:solidFill>
              </a:rPr>
              <a:t>junk</a:t>
            </a:r>
            <a:r>
              <a:rPr lang="hu-HU" sz="1700" dirty="0" smtClean="0">
                <a:solidFill>
                  <a:schemeClr val="bg1"/>
                </a:solidFill>
              </a:rPr>
              <a:t> </a:t>
            </a:r>
            <a:r>
              <a:rPr lang="hu-HU" sz="1700" dirty="0" err="1" smtClean="0">
                <a:solidFill>
                  <a:schemeClr val="bg1"/>
                </a:solidFill>
              </a:rPr>
              <a:t>Button</a:t>
            </a:r>
            <a:r>
              <a:rPr lang="hu-HU" sz="1700" dirty="0" smtClean="0">
                <a:solidFill>
                  <a:schemeClr val="bg1"/>
                </a:solidFill>
              </a:rPr>
              <a:t> </a:t>
            </a:r>
            <a:r>
              <a:rPr lang="hu-HU" sz="1700" dirty="0">
                <a:solidFill>
                  <a:schemeClr val="bg1"/>
                </a:solidFill>
              </a:rPr>
              <a:t>Group </a:t>
            </a:r>
            <a:r>
              <a:rPr lang="hu-HU" sz="1700" dirty="0" smtClean="0">
                <a:solidFill>
                  <a:schemeClr val="bg1"/>
                </a:solidFill>
              </a:rPr>
              <a:t>elemet.</a:t>
            </a:r>
          </a:p>
          <a:p>
            <a:pPr algn="just">
              <a:spcAft>
                <a:spcPts val="1200"/>
              </a:spcAft>
            </a:pPr>
            <a:r>
              <a:rPr lang="hu-HU" sz="1700" dirty="0" err="1" smtClean="0">
                <a:solidFill>
                  <a:schemeClr val="bg1"/>
                </a:solidFill>
              </a:rPr>
              <a:t>Button</a:t>
            </a:r>
            <a:r>
              <a:rPr lang="hu-HU" sz="1700" dirty="0" smtClean="0">
                <a:solidFill>
                  <a:schemeClr val="bg1"/>
                </a:solidFill>
              </a:rPr>
              <a:t> Group átnevezésekor a </a:t>
            </a:r>
            <a:r>
              <a:rPr lang="hu-HU" sz="1700" dirty="0" err="1" smtClean="0">
                <a:solidFill>
                  <a:schemeClr val="bg1"/>
                </a:solidFill>
              </a:rPr>
              <a:t>Title</a:t>
            </a:r>
            <a:r>
              <a:rPr lang="hu-HU" sz="1700" dirty="0" smtClean="0">
                <a:solidFill>
                  <a:schemeClr val="bg1"/>
                </a:solidFill>
              </a:rPr>
              <a:t>-t kell módosítani (nem a String-et). </a:t>
            </a:r>
          </a:p>
          <a:p>
            <a:pPr>
              <a:spcAft>
                <a:spcPts val="1200"/>
              </a:spcAft>
            </a:pPr>
            <a:r>
              <a:rPr lang="hu-HU" sz="1700" dirty="0" smtClean="0">
                <a:solidFill>
                  <a:schemeClr val="bg1"/>
                </a:solidFill>
              </a:rPr>
              <a:t>A </a:t>
            </a:r>
            <a:r>
              <a:rPr lang="hu-HU" sz="1700" dirty="0">
                <a:solidFill>
                  <a:schemeClr val="bg1"/>
                </a:solidFill>
              </a:rPr>
              <a:t>Tag-</a:t>
            </a:r>
            <a:r>
              <a:rPr lang="hu-HU" sz="1700" dirty="0" err="1">
                <a:solidFill>
                  <a:schemeClr val="bg1"/>
                </a:solidFill>
              </a:rPr>
              <a:t>eket</a:t>
            </a:r>
            <a:r>
              <a:rPr lang="hu-HU" sz="1700" dirty="0">
                <a:solidFill>
                  <a:schemeClr val="bg1"/>
                </a:solidFill>
              </a:rPr>
              <a:t> át lehet </a:t>
            </a:r>
            <a:r>
              <a:rPr lang="hu-HU" sz="1700" dirty="0" smtClean="0">
                <a:solidFill>
                  <a:schemeClr val="bg1"/>
                </a:solidFill>
              </a:rPr>
              <a:t>írni beszéde-</a:t>
            </a:r>
            <a:r>
              <a:rPr lang="hu-HU" sz="1700" dirty="0" err="1" smtClean="0">
                <a:solidFill>
                  <a:schemeClr val="bg1"/>
                </a:solidFill>
              </a:rPr>
              <a:t>sebbre</a:t>
            </a:r>
            <a:r>
              <a:rPr lang="hu-HU" sz="1700" dirty="0" smtClean="0">
                <a:solidFill>
                  <a:schemeClr val="bg1"/>
                </a:solidFill>
              </a:rPr>
              <a:t/>
            </a:r>
            <a:br>
              <a:rPr lang="hu-HU" sz="1700" dirty="0" smtClean="0">
                <a:solidFill>
                  <a:schemeClr val="bg1"/>
                </a:solidFill>
              </a:rPr>
            </a:br>
            <a:r>
              <a:rPr lang="hu-HU" sz="1700" dirty="0" smtClean="0">
                <a:solidFill>
                  <a:schemeClr val="bg1"/>
                </a:solidFill>
              </a:rPr>
              <a:t>(pl</a:t>
            </a:r>
            <a:r>
              <a:rPr lang="hu-HU" sz="1700" dirty="0">
                <a:solidFill>
                  <a:schemeClr val="bg1"/>
                </a:solidFill>
              </a:rPr>
              <a:t>.: </a:t>
            </a:r>
            <a:r>
              <a:rPr lang="hu-HU" sz="1700" dirty="0" err="1">
                <a:solidFill>
                  <a:schemeClr val="bg1"/>
                </a:solidFill>
              </a:rPr>
              <a:t>pnlLvS</a:t>
            </a:r>
            <a:r>
              <a:rPr lang="hu-HU" sz="1700" dirty="0">
                <a:solidFill>
                  <a:schemeClr val="bg1"/>
                </a:solidFill>
              </a:rPr>
              <a:t> = panel Leves vagy Szendvics). </a:t>
            </a:r>
            <a:endParaRPr lang="hu-HU" sz="1700" dirty="0" smtClean="0">
              <a:solidFill>
                <a:schemeClr val="bg1"/>
              </a:solidFill>
            </a:endParaRPr>
          </a:p>
          <a:p>
            <a:pPr algn="just"/>
            <a:r>
              <a:rPr lang="hu-HU" sz="1700" dirty="0" err="1" smtClean="0">
                <a:solidFill>
                  <a:schemeClr val="bg1"/>
                </a:solidFill>
              </a:rPr>
              <a:t>SelectedObject</a:t>
            </a:r>
            <a:r>
              <a:rPr lang="hu-HU" sz="1700" dirty="0" smtClean="0">
                <a:solidFill>
                  <a:schemeClr val="bg1"/>
                </a:solidFill>
              </a:rPr>
              <a:t>: egy csoporton </a:t>
            </a:r>
            <a:r>
              <a:rPr lang="hu-HU" sz="1700" dirty="0">
                <a:solidFill>
                  <a:schemeClr val="bg1"/>
                </a:solidFill>
              </a:rPr>
              <a:t>belül melyik elem van kiválasztva.</a:t>
            </a:r>
          </a:p>
          <a:p>
            <a:pPr algn="just"/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11" y="675723"/>
            <a:ext cx="7408038" cy="5650934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7981130" y="4455459"/>
            <a:ext cx="3430941" cy="22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7981130" y="4231342"/>
            <a:ext cx="3430941" cy="22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7981129" y="3316941"/>
            <a:ext cx="3430941" cy="22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470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üggőleges szöveg helye 4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endParaRPr lang="hu-HU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smtClean="0">
                <a:solidFill>
                  <a:schemeClr val="bg1"/>
                </a:solidFill>
              </a:rPr>
              <a:t>  </a:t>
            </a:r>
            <a:r>
              <a:rPr lang="hu-HU" sz="2000" dirty="0" err="1" smtClean="0">
                <a:solidFill>
                  <a:schemeClr val="bg1"/>
                </a:solidFill>
              </a:rPr>
              <a:t>Matlab</a:t>
            </a:r>
            <a:r>
              <a:rPr lang="hu-HU" sz="2000" dirty="0" smtClean="0">
                <a:solidFill>
                  <a:schemeClr val="bg1"/>
                </a:solidFill>
              </a:rPr>
              <a:t> 2015b vagy régebbi</a:t>
            </a:r>
          </a:p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</a:rPr>
              <a:t>	</a:t>
            </a:r>
            <a:r>
              <a:rPr lang="hu-HU" sz="2000" dirty="0" smtClean="0">
                <a:solidFill>
                  <a:schemeClr val="bg1"/>
                </a:solidFill>
              </a:rPr>
              <a:t>	</a:t>
            </a:r>
            <a:r>
              <a:rPr lang="hu-HU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GUIDE</a:t>
            </a:r>
          </a:p>
          <a:p>
            <a:pPr marL="0" indent="0">
              <a:buNone/>
            </a:pPr>
            <a:endParaRPr lang="hu-HU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hu-HU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 Újabb verziók</a:t>
            </a:r>
          </a:p>
          <a:p>
            <a:pPr marL="0" indent="0">
              <a:buNone/>
            </a:pPr>
            <a:r>
              <a:rPr lang="hu-HU" sz="2000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hu-HU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	 </a:t>
            </a:r>
            <a:r>
              <a:rPr lang="hu-HU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App</a:t>
            </a:r>
            <a:r>
              <a:rPr lang="hu-HU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hu-HU" sz="2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Designer</a:t>
            </a:r>
            <a:endParaRPr lang="hu-HU" sz="2000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04" y="675722"/>
            <a:ext cx="7494680" cy="55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0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>
          <a:xfrm rot="16200000">
            <a:off x="-656436" y="1862990"/>
            <a:ext cx="5650933" cy="3276398"/>
          </a:xfrm>
        </p:spPr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endParaRPr lang="hu-HU" dirty="0" smtClean="0">
              <a:solidFill>
                <a:schemeClr val="bg1"/>
              </a:solidFill>
            </a:endParaRPr>
          </a:p>
          <a:p>
            <a:pPr marL="34290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hu-HU" sz="1700" dirty="0" smtClean="0">
                <a:solidFill>
                  <a:schemeClr val="bg1"/>
                </a:solidFill>
              </a:rPr>
              <a:t>Rakjunk le egy </a:t>
            </a:r>
            <a:r>
              <a:rPr lang="hu-HU" sz="1700" dirty="0" err="1" smtClean="0">
                <a:solidFill>
                  <a:schemeClr val="bg1"/>
                </a:solidFill>
              </a:rPr>
              <a:t>Button</a:t>
            </a:r>
            <a:r>
              <a:rPr lang="hu-HU" sz="1700" dirty="0" smtClean="0">
                <a:solidFill>
                  <a:schemeClr val="bg1"/>
                </a:solidFill>
              </a:rPr>
              <a:t> Group-</a:t>
            </a:r>
            <a:r>
              <a:rPr lang="hu-HU" sz="1700" dirty="0" err="1" smtClean="0">
                <a:solidFill>
                  <a:schemeClr val="bg1"/>
                </a:solidFill>
              </a:rPr>
              <a:t>ot</a:t>
            </a:r>
            <a:r>
              <a:rPr lang="hu-HU" sz="17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hu-HU" sz="1700" dirty="0" smtClean="0">
                <a:solidFill>
                  <a:schemeClr val="bg1"/>
                </a:solidFill>
              </a:rPr>
              <a:t>Rakjunk rá két </a:t>
            </a:r>
            <a:r>
              <a:rPr lang="hu-HU" sz="1700" dirty="0" err="1" smtClean="0">
                <a:solidFill>
                  <a:schemeClr val="bg1"/>
                </a:solidFill>
              </a:rPr>
              <a:t>Radio</a:t>
            </a:r>
            <a:r>
              <a:rPr lang="hu-HU" sz="1700" dirty="0" smtClean="0">
                <a:solidFill>
                  <a:schemeClr val="bg1"/>
                </a:solidFill>
              </a:rPr>
              <a:t> </a:t>
            </a:r>
            <a:r>
              <a:rPr lang="hu-HU" sz="1700" dirty="0" err="1" smtClean="0">
                <a:solidFill>
                  <a:schemeClr val="bg1"/>
                </a:solidFill>
              </a:rPr>
              <a:t>Button</a:t>
            </a:r>
            <a:r>
              <a:rPr lang="hu-HU" sz="1700" dirty="0" smtClean="0">
                <a:solidFill>
                  <a:schemeClr val="bg1"/>
                </a:solidFill>
              </a:rPr>
              <a:t>-t.</a:t>
            </a:r>
          </a:p>
          <a:p>
            <a:pPr marL="34290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hu-HU" sz="1700" dirty="0" smtClean="0">
                <a:solidFill>
                  <a:schemeClr val="bg1"/>
                </a:solidFill>
              </a:rPr>
              <a:t>Rakjunk le egy </a:t>
            </a:r>
            <a:r>
              <a:rPr lang="hu-HU" sz="1700" dirty="0" err="1" smtClean="0">
                <a:solidFill>
                  <a:schemeClr val="bg1"/>
                </a:solidFill>
              </a:rPr>
              <a:t>Push</a:t>
            </a:r>
            <a:r>
              <a:rPr lang="hu-HU" sz="1700" dirty="0" smtClean="0">
                <a:solidFill>
                  <a:schemeClr val="bg1"/>
                </a:solidFill>
              </a:rPr>
              <a:t> </a:t>
            </a:r>
            <a:r>
              <a:rPr lang="hu-HU" sz="1700" dirty="0" err="1" smtClean="0">
                <a:solidFill>
                  <a:schemeClr val="bg1"/>
                </a:solidFill>
              </a:rPr>
              <a:t>Button</a:t>
            </a:r>
            <a:r>
              <a:rPr lang="hu-HU" sz="1700" dirty="0" smtClean="0">
                <a:solidFill>
                  <a:schemeClr val="bg1"/>
                </a:solidFill>
              </a:rPr>
              <a:t>-t, </a:t>
            </a:r>
            <a:r>
              <a:rPr lang="hu-HU" sz="1700" dirty="0">
                <a:solidFill>
                  <a:schemeClr val="bg1"/>
                </a:solidFill>
              </a:rPr>
              <a:t>amivel le lehet adni majd a </a:t>
            </a:r>
            <a:r>
              <a:rPr lang="hu-HU" sz="1700" dirty="0" smtClean="0">
                <a:solidFill>
                  <a:schemeClr val="bg1"/>
                </a:solidFill>
              </a:rPr>
              <a:t>rendelést (visszaadja</a:t>
            </a:r>
            <a:r>
              <a:rPr lang="hu-HU" sz="1700" dirty="0">
                <a:solidFill>
                  <a:schemeClr val="bg1"/>
                </a:solidFill>
              </a:rPr>
              <a:t>, hogy melyik gomb van </a:t>
            </a:r>
            <a:r>
              <a:rPr lang="hu-HU" sz="1700" dirty="0" smtClean="0">
                <a:solidFill>
                  <a:schemeClr val="bg1"/>
                </a:solidFill>
              </a:rPr>
              <a:t>kiválasztva).</a:t>
            </a:r>
          </a:p>
          <a:p>
            <a:pPr marL="342900" indent="-342900" algn="just">
              <a:spcAft>
                <a:spcPts val="1800"/>
              </a:spcAft>
              <a:buFont typeface="+mj-lt"/>
              <a:buAutoNum type="arabicPeriod"/>
            </a:pPr>
            <a:r>
              <a:rPr lang="hu-HU" sz="1700" dirty="0" err="1">
                <a:solidFill>
                  <a:schemeClr val="bg1"/>
                </a:solidFill>
              </a:rPr>
              <a:t>Callback</a:t>
            </a:r>
            <a:r>
              <a:rPr lang="hu-HU" sz="1700" dirty="0">
                <a:solidFill>
                  <a:schemeClr val="bg1"/>
                </a:solidFill>
              </a:rPr>
              <a:t>-el keressük meg ennek a gombnak a kódrészét és írjuk bele, hogy ha megnyomjuk, akkor adja vissza a kiválasztott </a:t>
            </a:r>
            <a:r>
              <a:rPr lang="hu-HU" sz="1700" dirty="0" smtClean="0">
                <a:solidFill>
                  <a:schemeClr val="bg1"/>
                </a:solidFill>
              </a:rPr>
              <a:t>elemet:</a:t>
            </a:r>
            <a:endParaRPr lang="hu-HU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sz="17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rendeles</a:t>
            </a:r>
            <a: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b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hu-HU" sz="17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sz="17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handles.pnlLvS</a:t>
            </a:r>
            <a: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'</a:t>
            </a:r>
            <a:r>
              <a:rPr lang="hu-HU" sz="170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SelectedObject</a:t>
            </a:r>
            <a:r>
              <a:rPr lang="hu-HU" sz="170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hu-HU" sz="17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hu-HU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82" y="809259"/>
            <a:ext cx="6925642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7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450"/>
            <a:ext cx="1158239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 smtClean="0">
                <a:solidFill>
                  <a:schemeClr val="bg1"/>
                </a:solidFill>
              </a:rPr>
              <a:t>Ha csak a nevét szeretnénk tudni:</a:t>
            </a:r>
          </a:p>
          <a:p>
            <a:pPr marL="0" indent="0">
              <a:buNone/>
            </a:pPr>
            <a:endParaRPr lang="hu-HU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u-HU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rendeles</a:t>
            </a: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handles.pnlLvS</a:t>
            </a: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'</a:t>
            </a:r>
            <a:r>
              <a:rPr lang="hu-HU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SelectedObject</a:t>
            </a: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hu-HU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kivalasztva</a:t>
            </a:r>
            <a:r>
              <a:rPr lang="hu-HU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u-HU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rendeles</a:t>
            </a: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’String');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513" y="1294704"/>
            <a:ext cx="5480974" cy="426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6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endParaRPr lang="hu-HU" sz="1600" dirty="0" smtClean="0">
              <a:solidFill>
                <a:schemeClr val="bg1"/>
              </a:solidFill>
            </a:endParaRPr>
          </a:p>
          <a:p>
            <a:pPr marL="342900" indent="-342900" algn="just">
              <a:spcAft>
                <a:spcPts val="1200"/>
              </a:spcAft>
              <a:buFont typeface="+mj-lt"/>
              <a:buAutoNum type="arabicPeriod" startAt="5"/>
            </a:pPr>
            <a:r>
              <a:rPr lang="hu-HU" sz="1600" dirty="0" smtClean="0">
                <a:solidFill>
                  <a:schemeClr val="bg1"/>
                </a:solidFill>
              </a:rPr>
              <a:t>Adjunk </a:t>
            </a:r>
            <a:r>
              <a:rPr lang="hu-HU" sz="1600" dirty="0">
                <a:solidFill>
                  <a:schemeClr val="bg1"/>
                </a:solidFill>
              </a:rPr>
              <a:t>a felülethez </a:t>
            </a:r>
            <a:r>
              <a:rPr lang="hu-HU" sz="1600" dirty="0" err="1">
                <a:solidFill>
                  <a:schemeClr val="bg1"/>
                </a:solidFill>
              </a:rPr>
              <a:t>Checkbox-okat</a:t>
            </a:r>
            <a:r>
              <a:rPr lang="hu-HU" sz="16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00" y="806677"/>
            <a:ext cx="7068589" cy="5389026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30829" y="1479665"/>
            <a:ext cx="3522187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hu-HU" sz="1600" dirty="0">
                <a:solidFill>
                  <a:schemeClr val="bg1"/>
                </a:solidFill>
              </a:rPr>
              <a:t>Ezekből egyszerre többet is lehet választani ezért egyesével kell megvizsgálni, hogy ki vannak-e jelölve, vagy nem. </a:t>
            </a:r>
          </a:p>
          <a:p>
            <a:pPr>
              <a:spcAft>
                <a:spcPts val="1800"/>
              </a:spcAft>
            </a:pPr>
            <a:r>
              <a:rPr lang="hu-HU" sz="1600" dirty="0" err="1">
                <a:solidFill>
                  <a:schemeClr val="bg1"/>
                </a:solidFill>
              </a:rPr>
              <a:t>Value</a:t>
            </a:r>
            <a:r>
              <a:rPr lang="hu-HU" sz="1600" dirty="0">
                <a:solidFill>
                  <a:schemeClr val="bg1"/>
                </a:solidFill>
              </a:rPr>
              <a:t>: 0 - nincs kiválasztva </a:t>
            </a:r>
            <a:br>
              <a:rPr lang="hu-HU" sz="1600" dirty="0">
                <a:solidFill>
                  <a:schemeClr val="bg1"/>
                </a:solidFill>
              </a:rPr>
            </a:br>
            <a:r>
              <a:rPr lang="hu-HU" sz="1600" dirty="0">
                <a:solidFill>
                  <a:schemeClr val="bg1"/>
                </a:solidFill>
              </a:rPr>
              <a:t> </a:t>
            </a:r>
            <a:r>
              <a:rPr lang="hu-HU" sz="1600" dirty="0" smtClean="0">
                <a:solidFill>
                  <a:schemeClr val="bg1"/>
                </a:solidFill>
              </a:rPr>
              <a:t>          1 </a:t>
            </a:r>
            <a:r>
              <a:rPr lang="hu-HU" sz="1600" dirty="0">
                <a:solidFill>
                  <a:schemeClr val="bg1"/>
                </a:solidFill>
              </a:rPr>
              <a:t>- ki van választva </a:t>
            </a:r>
          </a:p>
          <a:p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sonka =  </a:t>
            </a: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hu-HU" sz="155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sz="155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handles.chkSonka</a:t>
            </a: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‚</a:t>
            </a:r>
            <a:b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’</a:t>
            </a:r>
            <a:r>
              <a:rPr lang="hu-HU" sz="155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hu-HU" sz="155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teszta</a:t>
            </a: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b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hu-HU" sz="155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sz="155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handles.chkTeszta</a:t>
            </a: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'</a:t>
            </a:r>
            <a:r>
              <a:rPr lang="hu-HU" sz="155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hu-HU" sz="155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zoldseg</a:t>
            </a: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hu-HU" sz="155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sz="155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handles.chkZoldseg</a:t>
            </a: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1550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hu-HU" sz="1550" dirty="0" err="1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hu-HU" sz="15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endParaRPr lang="hu-HU" sz="16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01" y="675723"/>
            <a:ext cx="7068589" cy="56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>
          <a:xfrm rot="16200000">
            <a:off x="1148412" y="-66548"/>
            <a:ext cx="2149303" cy="34343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u-HU" sz="20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hu-HU" sz="1700" dirty="0" smtClean="0">
                <a:solidFill>
                  <a:schemeClr val="bg1"/>
                </a:solidFill>
              </a:rPr>
              <a:t>Módosítsuk </a:t>
            </a:r>
            <a:r>
              <a:rPr lang="hu-HU" sz="1700" dirty="0">
                <a:solidFill>
                  <a:schemeClr val="bg1"/>
                </a:solidFill>
              </a:rPr>
              <a:t>úgy, hogy ne </a:t>
            </a:r>
            <a:r>
              <a:rPr lang="hu-HU" sz="1700" dirty="0" smtClean="0">
                <a:solidFill>
                  <a:schemeClr val="bg1"/>
                </a:solidFill>
              </a:rPr>
              <a:t>legyen </a:t>
            </a:r>
            <a:r>
              <a:rPr lang="hu-HU" sz="1700" dirty="0">
                <a:solidFill>
                  <a:schemeClr val="bg1"/>
                </a:solidFill>
              </a:rPr>
              <a:t>mindig </a:t>
            </a:r>
            <a:r>
              <a:rPr lang="hu-HU" sz="1700" dirty="0" smtClean="0">
                <a:solidFill>
                  <a:schemeClr val="bg1"/>
                </a:solidFill>
              </a:rPr>
              <a:t>mindegyik opció elérhető: </a:t>
            </a:r>
          </a:p>
          <a:p>
            <a:pPr marL="0" indent="0" algn="just">
              <a:buNone/>
            </a:pPr>
            <a:r>
              <a:rPr lang="hu-HU" sz="1700" dirty="0" smtClean="0">
                <a:solidFill>
                  <a:schemeClr val="bg1"/>
                </a:solidFill>
              </a:rPr>
              <a:t>Amikor </a:t>
            </a:r>
            <a:r>
              <a:rPr lang="hu-HU" sz="1700" dirty="0">
                <a:solidFill>
                  <a:schemeClr val="bg1"/>
                </a:solidFill>
              </a:rPr>
              <a:t>változik valami a panelen, akkor vagy elérhetővé teszünk egy </a:t>
            </a:r>
            <a:r>
              <a:rPr lang="hu-HU" sz="1700" dirty="0" err="1">
                <a:solidFill>
                  <a:schemeClr val="bg1"/>
                </a:solidFill>
              </a:rPr>
              <a:t>Checkbox-ot</a:t>
            </a:r>
            <a:r>
              <a:rPr lang="hu-HU" sz="1700" dirty="0">
                <a:solidFill>
                  <a:schemeClr val="bg1"/>
                </a:solidFill>
              </a:rPr>
              <a:t>, vagy nem. 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440573" y="4039985"/>
            <a:ext cx="34996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accent2"/>
              </a:buClr>
              <a:buFont typeface="+mj-lt"/>
              <a:buAutoNum type="arabicPeriod" startAt="8"/>
            </a:pPr>
            <a:r>
              <a:rPr lang="hu-HU" sz="1700" dirty="0" smtClean="0">
                <a:solidFill>
                  <a:schemeClr val="bg1"/>
                </a:solidFill>
              </a:rPr>
              <a:t>A </a:t>
            </a:r>
            <a:r>
              <a:rPr lang="hu-HU" sz="1700" dirty="0" err="1" smtClean="0">
                <a:solidFill>
                  <a:schemeClr val="bg1"/>
                </a:solidFill>
              </a:rPr>
              <a:t>Layout</a:t>
            </a:r>
            <a:r>
              <a:rPr lang="hu-HU" sz="1700" dirty="0" smtClean="0">
                <a:solidFill>
                  <a:schemeClr val="bg1"/>
                </a:solidFill>
              </a:rPr>
              <a:t> Editor-</a:t>
            </a:r>
            <a:r>
              <a:rPr lang="hu-HU" sz="1700" dirty="0" err="1" smtClean="0">
                <a:solidFill>
                  <a:schemeClr val="bg1"/>
                </a:solidFill>
              </a:rPr>
              <a:t>ben</a:t>
            </a:r>
            <a:r>
              <a:rPr lang="hu-HU" sz="1700" dirty="0" smtClean="0">
                <a:solidFill>
                  <a:schemeClr val="bg1"/>
                </a:solidFill>
              </a:rPr>
              <a:t> a Sonka „</a:t>
            </a:r>
            <a:r>
              <a:rPr lang="hu-HU" sz="1700" dirty="0" err="1" smtClean="0">
                <a:solidFill>
                  <a:schemeClr val="bg1"/>
                </a:solidFill>
              </a:rPr>
              <a:t>Enable</a:t>
            </a:r>
            <a:r>
              <a:rPr lang="hu-HU" sz="1700" dirty="0" smtClean="0">
                <a:solidFill>
                  <a:schemeClr val="bg1"/>
                </a:solidFill>
              </a:rPr>
              <a:t>” értékét állítsuk „</a:t>
            </a:r>
            <a:r>
              <a:rPr lang="hu-HU" sz="1700" dirty="0" err="1" smtClean="0">
                <a:solidFill>
                  <a:schemeClr val="bg1"/>
                </a:solidFill>
              </a:rPr>
              <a:t>off</a:t>
            </a:r>
            <a:r>
              <a:rPr lang="hu-HU" sz="1700" dirty="0" smtClean="0">
                <a:solidFill>
                  <a:schemeClr val="bg1"/>
                </a:solidFill>
              </a:rPr>
              <a:t>”-</a:t>
            </a:r>
            <a:r>
              <a:rPr lang="hu-HU" sz="1700" dirty="0" err="1" smtClean="0">
                <a:solidFill>
                  <a:schemeClr val="bg1"/>
                </a:solidFill>
              </a:rPr>
              <a:t>ra</a:t>
            </a:r>
            <a:endParaRPr lang="hu-HU" sz="1700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06" y="762928"/>
            <a:ext cx="5372850" cy="3277057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440573" y="2736502"/>
            <a:ext cx="3499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2"/>
              </a:buClr>
              <a:buFont typeface="+mj-lt"/>
              <a:buAutoNum type="arabicPeriod" startAt="6"/>
            </a:pPr>
            <a:r>
              <a:rPr lang="hu-HU" sz="1700" dirty="0">
                <a:solidFill>
                  <a:schemeClr val="bg1"/>
                </a:solidFill>
              </a:rPr>
              <a:t>Panelra jobbklikk </a:t>
            </a:r>
            <a:r>
              <a:rPr lang="hu-HU" sz="17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hu-HU" sz="1700" dirty="0">
                <a:solidFill>
                  <a:schemeClr val="bg1"/>
                </a:solidFill>
              </a:rPr>
              <a:t> </a:t>
            </a:r>
            <a:r>
              <a:rPr lang="hu-HU" sz="1700" dirty="0" err="1">
                <a:solidFill>
                  <a:schemeClr val="bg1"/>
                </a:solidFill>
              </a:rPr>
              <a:t>View</a:t>
            </a:r>
            <a:r>
              <a:rPr lang="hu-HU" sz="1700" dirty="0">
                <a:solidFill>
                  <a:schemeClr val="bg1"/>
                </a:solidFill>
              </a:rPr>
              <a:t> </a:t>
            </a:r>
            <a:r>
              <a:rPr lang="hu-HU" sz="1700" dirty="0" err="1">
                <a:solidFill>
                  <a:schemeClr val="bg1"/>
                </a:solidFill>
              </a:rPr>
              <a:t>Callbacks</a:t>
            </a:r>
            <a:r>
              <a:rPr lang="hu-HU" sz="1700" dirty="0">
                <a:solidFill>
                  <a:schemeClr val="bg1"/>
                </a:solidFill>
              </a:rPr>
              <a:t> </a:t>
            </a:r>
            <a:r>
              <a:rPr lang="hu-HU" sz="17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hu-HU" sz="1700" dirty="0">
                <a:solidFill>
                  <a:schemeClr val="bg1"/>
                </a:solidFill>
              </a:rPr>
              <a:t> </a:t>
            </a:r>
            <a:r>
              <a:rPr lang="hu-HU" sz="1700" dirty="0" err="1">
                <a:solidFill>
                  <a:schemeClr val="bg1"/>
                </a:solidFill>
              </a:rPr>
              <a:t>SelectionChanged</a:t>
            </a:r>
            <a:endParaRPr lang="hu-HU" sz="17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Clr>
                <a:schemeClr val="accent2"/>
              </a:buClr>
              <a:buFont typeface="+mj-lt"/>
              <a:buAutoNum type="arabicPeriod" startAt="6"/>
            </a:pPr>
            <a:r>
              <a:rPr lang="hu-HU" sz="1700" dirty="0">
                <a:solidFill>
                  <a:schemeClr val="bg1"/>
                </a:solidFill>
              </a:rPr>
              <a:t>Itt írjuk meg a kódot hozzá.</a:t>
            </a:r>
          </a:p>
          <a:p>
            <a:endParaRPr lang="hu-HU" sz="17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50" y="4336940"/>
            <a:ext cx="4650463" cy="15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6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4" y="155353"/>
            <a:ext cx="11639632" cy="65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 idx="4294967295"/>
          </p:nvPr>
        </p:nvSpPr>
        <p:spPr>
          <a:xfrm>
            <a:off x="0" y="730250"/>
            <a:ext cx="11029950" cy="987425"/>
          </a:xfrm>
        </p:spPr>
        <p:txBody>
          <a:bodyPr/>
          <a:lstStyle/>
          <a:p>
            <a:r>
              <a:rPr lang="hu-HU" dirty="0" smtClean="0"/>
              <a:t>Megnyitás / létrehozás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27" y="730250"/>
            <a:ext cx="8537170" cy="56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86" y="1761893"/>
            <a:ext cx="4858428" cy="3334215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93" y="3454334"/>
            <a:ext cx="4858428" cy="3324689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40" y="3454334"/>
            <a:ext cx="4858428" cy="333421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14" y="110592"/>
            <a:ext cx="486795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9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729 -0.24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 rot="16200000">
            <a:off x="-516826" y="1723381"/>
            <a:ext cx="5617500" cy="3522185"/>
          </a:xfrm>
        </p:spPr>
        <p:txBody>
          <a:bodyPr/>
          <a:lstStyle/>
          <a:p>
            <a:pPr marL="0" indent="0" algn="ctr">
              <a:buNone/>
            </a:pPr>
            <a:endParaRPr lang="hu-HU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0" indent="0" algn="ctr">
              <a:buNone/>
            </a:pPr>
            <a:endParaRPr lang="hu-HU" sz="4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0" indent="0" algn="ctr">
              <a:buNone/>
            </a:pPr>
            <a:r>
              <a:rPr lang="hu-HU" sz="4000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Layout</a:t>
            </a:r>
            <a:r>
              <a:rPr lang="hu-HU" sz="4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Editor</a:t>
            </a:r>
          </a:p>
          <a:p>
            <a:pPr marL="0" indent="0" algn="ctr">
              <a:buNone/>
            </a:pPr>
            <a:endParaRPr lang="hu-HU" sz="40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r>
              <a:rPr lang="hu-HU" sz="1600" dirty="0" err="1" smtClean="0">
                <a:solidFill>
                  <a:schemeClr val="bg1"/>
                </a:solidFill>
              </a:rPr>
              <a:t>Align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dirty="0" err="1" smtClean="0">
                <a:solidFill>
                  <a:schemeClr val="bg1"/>
                </a:solidFill>
              </a:rPr>
              <a:t>Objects</a:t>
            </a:r>
            <a:endParaRPr lang="hu-HU" sz="1600" dirty="0" smtClean="0">
              <a:solidFill>
                <a:schemeClr val="bg1"/>
              </a:solidFill>
            </a:endParaRPr>
          </a:p>
          <a:p>
            <a:r>
              <a:rPr lang="hu-HU" sz="1600" dirty="0" err="1" smtClean="0">
                <a:solidFill>
                  <a:schemeClr val="bg1"/>
                </a:solidFill>
              </a:rPr>
              <a:t>Toolbar</a:t>
            </a:r>
            <a:r>
              <a:rPr lang="hu-HU" sz="1600" dirty="0" smtClean="0">
                <a:solidFill>
                  <a:schemeClr val="bg1"/>
                </a:solidFill>
              </a:rPr>
              <a:t> Editor</a:t>
            </a:r>
          </a:p>
          <a:p>
            <a:r>
              <a:rPr lang="hu-HU" sz="1600" dirty="0" err="1" smtClean="0">
                <a:solidFill>
                  <a:schemeClr val="bg1"/>
                </a:solidFill>
              </a:rPr>
              <a:t>Property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dirty="0" err="1" smtClean="0">
                <a:solidFill>
                  <a:schemeClr val="bg1"/>
                </a:solidFill>
              </a:rPr>
              <a:t>Inspector</a:t>
            </a:r>
            <a:endParaRPr lang="hu-HU" sz="1600" dirty="0" smtClean="0">
              <a:solidFill>
                <a:schemeClr val="bg1"/>
              </a:solidFill>
            </a:endParaRPr>
          </a:p>
          <a:p>
            <a:endParaRPr lang="hu-HU" sz="1600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90" y="578917"/>
            <a:ext cx="6810253" cy="5844545"/>
          </a:xfrm>
          <a:prstGeom prst="rect">
            <a:avLst/>
          </a:prstGeom>
        </p:spPr>
      </p:pic>
      <p:cxnSp>
        <p:nvCxnSpPr>
          <p:cNvPr id="7" name="Egyenes összekötő nyíllal 6"/>
          <p:cNvCxnSpPr/>
          <p:nvPr/>
        </p:nvCxnSpPr>
        <p:spPr>
          <a:xfrm flipH="1" flipV="1">
            <a:off x="6965576" y="1452282"/>
            <a:ext cx="8965" cy="8426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 flipH="1" flipV="1">
            <a:off x="7664824" y="1452281"/>
            <a:ext cx="8965" cy="8426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 flipH="1" flipV="1">
            <a:off x="8222297" y="1452280"/>
            <a:ext cx="8965" cy="8426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4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84" y="562924"/>
            <a:ext cx="7277896" cy="6144530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157149" y="2644589"/>
            <a:ext cx="189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smtClean="0">
                <a:latin typeface="Franklin Gothic Demi" panose="020B0703020102020204" pitchFamily="34" charset="0"/>
              </a:rPr>
              <a:t>File </a:t>
            </a:r>
            <a:r>
              <a:rPr lang="hu-HU" sz="1600" dirty="0" smtClean="0">
                <a:latin typeface="Franklin Gothic Demi" panose="020B0703020102020204" pitchFamily="34" charset="0"/>
                <a:sym typeface="Wingdings" panose="05000000000000000000" pitchFamily="2" charset="2"/>
              </a:rPr>
              <a:t> </a:t>
            </a:r>
            <a:r>
              <a:rPr lang="hu-HU" sz="1600" dirty="0" err="1" smtClean="0">
                <a:latin typeface="Franklin Gothic Demi" panose="020B0703020102020204" pitchFamily="34" charset="0"/>
                <a:sym typeface="Wingdings" panose="05000000000000000000" pitchFamily="2" charset="2"/>
              </a:rPr>
              <a:t>Preferences</a:t>
            </a:r>
            <a:endParaRPr lang="hu-HU" sz="1600" dirty="0">
              <a:latin typeface="Franklin Gothic Demi" panose="020B0703020102020204" pitchFamily="34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0" y="1046260"/>
            <a:ext cx="1259599" cy="4765481"/>
          </a:xfrm>
          <a:prstGeom prst="rect">
            <a:avLst/>
          </a:prstGeom>
        </p:spPr>
      </p:pic>
      <p:cxnSp>
        <p:nvCxnSpPr>
          <p:cNvPr id="7" name="Egyenes összekötő nyíllal 6"/>
          <p:cNvCxnSpPr/>
          <p:nvPr/>
        </p:nvCxnSpPr>
        <p:spPr>
          <a:xfrm>
            <a:off x="1981921" y="3429000"/>
            <a:ext cx="2250141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2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0"/>
              </a:spcAft>
            </a:pPr>
            <a:endParaRPr lang="hu-HU" sz="1600" dirty="0" smtClean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400"/>
              </a:spcAft>
            </a:pPr>
            <a:r>
              <a:rPr lang="hu-HU" sz="1600" dirty="0" err="1" smtClean="0">
                <a:solidFill>
                  <a:schemeClr val="bg1"/>
                </a:solidFill>
              </a:rPr>
              <a:t>Push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dirty="0" err="1" smtClean="0">
                <a:solidFill>
                  <a:schemeClr val="bg1"/>
                </a:solidFill>
              </a:rPr>
              <a:t>Button</a:t>
            </a:r>
            <a:endParaRPr lang="hu-HU" sz="1600" dirty="0">
              <a:solidFill>
                <a:schemeClr val="bg1"/>
              </a:solidFill>
            </a:endParaRP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err="1" smtClean="0">
                <a:solidFill>
                  <a:schemeClr val="bg1"/>
                </a:solidFill>
              </a:rPr>
              <a:t>Slider</a:t>
            </a:r>
            <a:endParaRPr lang="hu-HU" sz="1600" dirty="0">
              <a:solidFill>
                <a:schemeClr val="bg1"/>
              </a:solidFill>
            </a:endParaRP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err="1" smtClean="0">
                <a:solidFill>
                  <a:schemeClr val="bg1"/>
                </a:solidFill>
              </a:rPr>
              <a:t>Radio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dirty="0" err="1" smtClean="0">
                <a:solidFill>
                  <a:schemeClr val="bg1"/>
                </a:solidFill>
              </a:rPr>
              <a:t>Button</a:t>
            </a:r>
            <a:endParaRPr lang="hu-HU" sz="1600" dirty="0">
              <a:solidFill>
                <a:schemeClr val="bg1"/>
              </a:solidFill>
            </a:endParaRP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err="1" smtClean="0">
                <a:solidFill>
                  <a:schemeClr val="bg1"/>
                </a:solidFill>
              </a:rPr>
              <a:t>Check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dirty="0" err="1" smtClean="0">
                <a:solidFill>
                  <a:schemeClr val="bg1"/>
                </a:solidFill>
              </a:rPr>
              <a:t>Box</a:t>
            </a:r>
            <a:endParaRPr lang="hu-HU" sz="1600" dirty="0" smtClean="0">
              <a:solidFill>
                <a:schemeClr val="bg1"/>
              </a:solidFill>
            </a:endParaRP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smtClean="0">
                <a:solidFill>
                  <a:schemeClr val="bg1"/>
                </a:solidFill>
              </a:rPr>
              <a:t>Edit Text</a:t>
            </a: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smtClean="0">
                <a:solidFill>
                  <a:schemeClr val="bg1"/>
                </a:solidFill>
              </a:rPr>
              <a:t>Static Text</a:t>
            </a: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smtClean="0">
                <a:solidFill>
                  <a:schemeClr val="bg1"/>
                </a:solidFill>
              </a:rPr>
              <a:t>Pop-</a:t>
            </a:r>
            <a:r>
              <a:rPr lang="hu-HU" sz="1600" dirty="0" err="1" smtClean="0">
                <a:solidFill>
                  <a:schemeClr val="bg1"/>
                </a:solidFill>
              </a:rPr>
              <a:t>up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dirty="0" err="1" smtClean="0">
                <a:solidFill>
                  <a:schemeClr val="bg1"/>
                </a:solidFill>
              </a:rPr>
              <a:t>Menu</a:t>
            </a:r>
            <a:endParaRPr lang="hu-HU" sz="1600" dirty="0" smtClean="0">
              <a:solidFill>
                <a:schemeClr val="bg1"/>
              </a:solidFill>
            </a:endParaRP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err="1" smtClean="0">
                <a:solidFill>
                  <a:schemeClr val="bg1"/>
                </a:solidFill>
              </a:rPr>
              <a:t>Listbox</a:t>
            </a:r>
            <a:endParaRPr lang="hu-HU" sz="1600" dirty="0" smtClean="0">
              <a:solidFill>
                <a:schemeClr val="bg1"/>
              </a:solidFill>
            </a:endParaRP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err="1" smtClean="0">
                <a:solidFill>
                  <a:schemeClr val="bg1"/>
                </a:solidFill>
              </a:rPr>
              <a:t>Toggle</a:t>
            </a:r>
            <a:r>
              <a:rPr lang="hu-HU" sz="1600" dirty="0" smtClean="0">
                <a:solidFill>
                  <a:schemeClr val="bg1"/>
                </a:solidFill>
              </a:rPr>
              <a:t> </a:t>
            </a:r>
            <a:r>
              <a:rPr lang="hu-HU" sz="1600" dirty="0" err="1" smtClean="0">
                <a:solidFill>
                  <a:schemeClr val="bg1"/>
                </a:solidFill>
              </a:rPr>
              <a:t>Button</a:t>
            </a:r>
            <a:endParaRPr lang="hu-HU" sz="1600" dirty="0">
              <a:solidFill>
                <a:schemeClr val="bg1"/>
              </a:solidFill>
            </a:endParaRP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err="1" smtClean="0">
                <a:solidFill>
                  <a:schemeClr val="bg1"/>
                </a:solidFill>
              </a:rPr>
              <a:t>Table</a:t>
            </a:r>
            <a:endParaRPr lang="hu-HU" sz="1600" dirty="0">
              <a:solidFill>
                <a:schemeClr val="bg1"/>
              </a:solidFill>
            </a:endParaRP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err="1" smtClean="0">
                <a:solidFill>
                  <a:schemeClr val="bg1"/>
                </a:solidFill>
              </a:rPr>
              <a:t>Axes</a:t>
            </a:r>
            <a:endParaRPr lang="hu-HU" sz="1600" dirty="0">
              <a:solidFill>
                <a:schemeClr val="bg1"/>
              </a:solidFill>
            </a:endParaRPr>
          </a:p>
          <a:p>
            <a:pPr lvl="0">
              <a:spcBef>
                <a:spcPts val="600"/>
              </a:spcBef>
              <a:spcAft>
                <a:spcPts val="400"/>
              </a:spcAft>
            </a:pPr>
            <a:r>
              <a:rPr lang="hu-HU" sz="1600" dirty="0" smtClean="0">
                <a:solidFill>
                  <a:schemeClr val="bg1"/>
                </a:solidFill>
              </a:rPr>
              <a:t>Panel</a:t>
            </a:r>
            <a:endParaRPr lang="hu-HU" sz="1600" dirty="0">
              <a:solidFill>
                <a:schemeClr val="bg1"/>
              </a:solidFill>
            </a:endParaRPr>
          </a:p>
          <a:p>
            <a:pPr lvl="0"/>
            <a:r>
              <a:rPr lang="hu-HU" sz="1600" dirty="0" err="1" smtClean="0">
                <a:solidFill>
                  <a:schemeClr val="bg1"/>
                </a:solidFill>
              </a:rPr>
              <a:t>Button</a:t>
            </a:r>
            <a:r>
              <a:rPr lang="hu-HU" sz="1600" dirty="0" smtClean="0">
                <a:solidFill>
                  <a:schemeClr val="bg1"/>
                </a:solidFill>
              </a:rPr>
              <a:t> Group</a:t>
            </a:r>
            <a:endParaRPr lang="hu-HU" sz="1600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13" y="675723"/>
            <a:ext cx="7509246" cy="57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10" y="113837"/>
            <a:ext cx="8097380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szöveg helye 1"/>
          <p:cNvSpPr>
            <a:spLocks noGrp="1"/>
          </p:cNvSpPr>
          <p:nvPr>
            <p:ph type="body" orient="vert" idx="1"/>
          </p:nvPr>
        </p:nvSpPr>
        <p:spPr>
          <a:xfrm rot="16200000">
            <a:off x="-584534" y="1689106"/>
            <a:ext cx="5752916" cy="352218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 Mentés:</a:t>
            </a:r>
          </a:p>
          <a:p>
            <a:pPr marL="0" indent="0">
              <a:spcAft>
                <a:spcPts val="0"/>
              </a:spcAft>
              <a:buNone/>
            </a:pPr>
            <a:r>
              <a:rPr lang="hu-HU" dirty="0" smtClean="0">
                <a:solidFill>
                  <a:schemeClr val="bg1"/>
                </a:solidFill>
              </a:rPr>
              <a:t>	</a:t>
            </a:r>
            <a:r>
              <a:rPr lang="hu-HU" b="1" i="1" dirty="0" smtClean="0">
                <a:solidFill>
                  <a:schemeClr val="bg1"/>
                </a:solidFill>
              </a:rPr>
              <a:t>.m</a:t>
            </a:r>
            <a:r>
              <a:rPr lang="hu-HU" dirty="0" smtClean="0">
                <a:solidFill>
                  <a:schemeClr val="bg1"/>
                </a:solidFill>
              </a:rPr>
              <a:t>   </a:t>
            </a:r>
            <a:r>
              <a:rPr lang="hu-HU" sz="1600" dirty="0" smtClean="0">
                <a:solidFill>
                  <a:schemeClr val="bg1"/>
                </a:solidFill>
              </a:rPr>
              <a:t>(implementációs kód)</a:t>
            </a: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b="1" i="1" dirty="0" smtClean="0">
                <a:solidFill>
                  <a:schemeClr val="bg1"/>
                </a:solidFill>
              </a:rPr>
              <a:t>.fig  </a:t>
            </a:r>
            <a:r>
              <a:rPr lang="hu-HU" sz="1600" dirty="0" smtClean="0">
                <a:solidFill>
                  <a:schemeClr val="bg1"/>
                </a:solidFill>
              </a:rPr>
              <a:t>(</a:t>
            </a:r>
            <a:r>
              <a:rPr lang="hu-HU" sz="1600" dirty="0" err="1" smtClean="0">
                <a:solidFill>
                  <a:schemeClr val="bg1"/>
                </a:solidFill>
              </a:rPr>
              <a:t>layout</a:t>
            </a:r>
            <a:r>
              <a:rPr lang="hu-HU" sz="1600" dirty="0" smtClean="0">
                <a:solidFill>
                  <a:schemeClr val="bg1"/>
                </a:solidFill>
              </a:rPr>
              <a:t> információ</a:t>
            </a:r>
            <a:r>
              <a:rPr lang="hu-HU" dirty="0" smtClean="0">
                <a:solidFill>
                  <a:schemeClr val="bg1"/>
                </a:solidFill>
              </a:rPr>
              <a:t>)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23" y="675723"/>
            <a:ext cx="5379477" cy="458358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5" y="2030506"/>
            <a:ext cx="5586132" cy="446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sztalék">
  <a:themeElements>
    <a:clrScheme name="Osztalék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sztalék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Osztalék</Template>
  <TotalTime>397</TotalTime>
  <Words>453</Words>
  <Application>Microsoft Office PowerPoint</Application>
  <PresentationFormat>Szélesvásznú</PresentationFormat>
  <Paragraphs>112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Courier New</vt:lpstr>
      <vt:lpstr>Franklin Gothic Book</vt:lpstr>
      <vt:lpstr>Franklin Gothic Demi</vt:lpstr>
      <vt:lpstr>Franklin Gothic Medium</vt:lpstr>
      <vt:lpstr>Wingdings</vt:lpstr>
      <vt:lpstr>Wingdings 2</vt:lpstr>
      <vt:lpstr>Osztalék</vt:lpstr>
      <vt:lpstr>GUIDE</vt:lpstr>
      <vt:lpstr>PowerPoint-bemutató</vt:lpstr>
      <vt:lpstr>Megnyitás / létrehozás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Sokszög kirajzolása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Checkbox és radio button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</dc:title>
  <dc:creator>Windows-felhasználó</dc:creator>
  <cp:lastModifiedBy>Windows-felhasználó</cp:lastModifiedBy>
  <cp:revision>79</cp:revision>
  <dcterms:created xsi:type="dcterms:W3CDTF">2022-03-16T10:48:20Z</dcterms:created>
  <dcterms:modified xsi:type="dcterms:W3CDTF">2022-03-21T17:17:12Z</dcterms:modified>
</cp:coreProperties>
</file>